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41"/>
  </p:notesMasterIdLst>
  <p:sldIdLst>
    <p:sldId id="256" r:id="rId2"/>
    <p:sldId id="374" r:id="rId3"/>
    <p:sldId id="403" r:id="rId4"/>
    <p:sldId id="261" r:id="rId5"/>
    <p:sldId id="366" r:id="rId6"/>
    <p:sldId id="348" r:id="rId7"/>
    <p:sldId id="370" r:id="rId8"/>
    <p:sldId id="371" r:id="rId9"/>
    <p:sldId id="372" r:id="rId10"/>
    <p:sldId id="373" r:id="rId11"/>
    <p:sldId id="375" r:id="rId12"/>
    <p:sldId id="376" r:id="rId13"/>
    <p:sldId id="383" r:id="rId14"/>
    <p:sldId id="384" r:id="rId15"/>
    <p:sldId id="377" r:id="rId16"/>
    <p:sldId id="378" r:id="rId17"/>
    <p:sldId id="379" r:id="rId18"/>
    <p:sldId id="380" r:id="rId19"/>
    <p:sldId id="381" r:id="rId20"/>
    <p:sldId id="382" r:id="rId21"/>
    <p:sldId id="400" r:id="rId22"/>
    <p:sldId id="354" r:id="rId23"/>
    <p:sldId id="385" r:id="rId24"/>
    <p:sldId id="386" r:id="rId25"/>
    <p:sldId id="387" r:id="rId26"/>
    <p:sldId id="388" r:id="rId27"/>
    <p:sldId id="389" r:id="rId28"/>
    <p:sldId id="390" r:id="rId29"/>
    <p:sldId id="391" r:id="rId30"/>
    <p:sldId id="392" r:id="rId31"/>
    <p:sldId id="393" r:id="rId32"/>
    <p:sldId id="394" r:id="rId33"/>
    <p:sldId id="395" r:id="rId34"/>
    <p:sldId id="396" r:id="rId35"/>
    <p:sldId id="397" r:id="rId36"/>
    <p:sldId id="398" r:id="rId37"/>
    <p:sldId id="399" r:id="rId38"/>
    <p:sldId id="402" r:id="rId39"/>
    <p:sldId id="401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94"/>
    <p:restoredTop sz="80282"/>
  </p:normalViewPr>
  <p:slideViewPr>
    <p:cSldViewPr snapToGrid="0">
      <p:cViewPr varScale="1">
        <p:scale>
          <a:sx n="98" d="100"/>
          <a:sy n="98" d="100"/>
        </p:scale>
        <p:origin x="7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6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3/28/24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915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7510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animationDemo</a:t>
            </a:r>
            <a:r>
              <a:rPr lang="en-US" dirty="0"/>
              <a:t> </a:t>
            </a:r>
          </a:p>
          <a:p>
            <a:r>
              <a:rPr lang="en-US" dirty="0"/>
              <a:t>https://</a:t>
            </a:r>
            <a:r>
              <a:rPr lang="en-US" dirty="0" err="1"/>
              <a:t>replit.com</a:t>
            </a:r>
            <a:r>
              <a:rPr lang="en-US" dirty="0"/>
              <a:t>/@CAIS117-F23/</a:t>
            </a:r>
            <a:r>
              <a:rPr lang="en-US" dirty="0" err="1"/>
              <a:t>animationDemo#main.py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7244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Bouncing: </a:t>
            </a:r>
          </a:p>
          <a:p>
            <a:r>
              <a:rPr lang="en-US" dirty="0"/>
              <a:t>https://</a:t>
            </a:r>
            <a:r>
              <a:rPr lang="en-US" dirty="0" err="1"/>
              <a:t>replit.com</a:t>
            </a:r>
            <a:r>
              <a:rPr lang="en-US" dirty="0"/>
              <a:t>/@CAIS117-F23/</a:t>
            </a:r>
            <a:r>
              <a:rPr lang="en-US" dirty="0" err="1"/>
              <a:t>bouncingBall#main.py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269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3/28/24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3/28/24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3/28/24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3/28/24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3/28/24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3/28/24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3/28/24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3/28/24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jcrouser.github.io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 to Coding with Python– Animation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47612-0F01-5A1D-003F-59C048DD3D08}"/>
              </a:ext>
            </a:extLst>
          </p:cNvPr>
          <p:cNvSpPr txBox="1"/>
          <p:nvPr/>
        </p:nvSpPr>
        <p:spPr>
          <a:xfrm>
            <a:off x="2286000" y="6342185"/>
            <a:ext cx="744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based off slides courtesy of Jordan Crouser (</a:t>
            </a:r>
            <a:r>
              <a:rPr lang="en-US" dirty="0">
                <a:hlinkClick r:id="rId3"/>
              </a:rPr>
              <a:t>https://jcrouser.github.io/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9481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2387583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9481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1413362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9559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36084747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86FF1-220F-5E49-B7D9-C98825C42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What do I need to</a:t>
            </a:r>
            <a:r>
              <a:rPr lang="en-US" sz="2800" b="1" dirty="0"/>
              <a:t> be able do </a:t>
            </a:r>
          </a:p>
          <a:p>
            <a:pPr marL="0" indent="0" algn="ctr">
              <a:buNone/>
            </a:pPr>
            <a:r>
              <a:rPr lang="en-US" sz="2800" dirty="0"/>
              <a:t>to make that happen?</a:t>
            </a:r>
          </a:p>
        </p:txBody>
      </p:sp>
    </p:spTree>
    <p:extLst>
      <p:ext uri="{BB962C8B-B14F-4D97-AF65-F5344CB8AC3E}">
        <p14:creationId xmlns:p14="http://schemas.microsoft.com/office/powerpoint/2010/main" val="3018742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830"/>
          <a:stretch/>
        </p:blipFill>
        <p:spPr>
          <a:xfrm>
            <a:off x="3570157" y="857732"/>
            <a:ext cx="8229600" cy="513339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motion</a:t>
            </a:r>
          </a:p>
        </p:txBody>
      </p:sp>
    </p:spTree>
    <p:extLst>
      <p:ext uri="{BB962C8B-B14F-4D97-AF65-F5344CB8AC3E}">
        <p14:creationId xmlns:p14="http://schemas.microsoft.com/office/powerpoint/2010/main" val="18580725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040"/>
          <a:stretch/>
        </p:blipFill>
        <p:spPr>
          <a:xfrm>
            <a:off x="3589560" y="895055"/>
            <a:ext cx="8229600" cy="505874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motion</a:t>
            </a:r>
          </a:p>
        </p:txBody>
      </p:sp>
    </p:spTree>
    <p:extLst>
      <p:ext uri="{BB962C8B-B14F-4D97-AF65-F5344CB8AC3E}">
        <p14:creationId xmlns:p14="http://schemas.microsoft.com/office/powerpoint/2010/main" val="36170551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994"/>
          <a:stretch/>
        </p:blipFill>
        <p:spPr>
          <a:xfrm>
            <a:off x="3495207" y="1123837"/>
            <a:ext cx="8229600" cy="46295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motion</a:t>
            </a:r>
          </a:p>
        </p:txBody>
      </p:sp>
    </p:spTree>
    <p:extLst>
      <p:ext uri="{BB962C8B-B14F-4D97-AF65-F5344CB8AC3E}">
        <p14:creationId xmlns:p14="http://schemas.microsoft.com/office/powerpoint/2010/main" val="28892310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6203"/>
          <a:stretch/>
        </p:blipFill>
        <p:spPr>
          <a:xfrm>
            <a:off x="3525187" y="1170127"/>
            <a:ext cx="8229600" cy="455489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latin typeface="Courier" pitchFamily="2" charset="0"/>
              </a:rPr>
              <a:t>.move()</a:t>
            </a:r>
            <a:r>
              <a:rPr lang="en-US" dirty="0"/>
              <a:t> method</a:t>
            </a:r>
          </a:p>
        </p:txBody>
      </p:sp>
    </p:spTree>
    <p:extLst>
      <p:ext uri="{BB962C8B-B14F-4D97-AF65-F5344CB8AC3E}">
        <p14:creationId xmlns:p14="http://schemas.microsoft.com/office/powerpoint/2010/main" val="1070464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7412"/>
          <a:stretch/>
        </p:blipFill>
        <p:spPr>
          <a:xfrm>
            <a:off x="3525187" y="1244772"/>
            <a:ext cx="8229600" cy="448024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latin typeface="Courier" pitchFamily="2" charset="0"/>
              </a:rPr>
              <a:t>.move()</a:t>
            </a:r>
            <a:r>
              <a:rPr lang="en-US" dirty="0"/>
              <a:t> method</a:t>
            </a:r>
          </a:p>
        </p:txBody>
      </p:sp>
    </p:spTree>
    <p:extLst>
      <p:ext uri="{BB962C8B-B14F-4D97-AF65-F5344CB8AC3E}">
        <p14:creationId xmlns:p14="http://schemas.microsoft.com/office/powerpoint/2010/main" val="3395694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3482"/>
          <a:stretch/>
        </p:blipFill>
        <p:spPr>
          <a:xfrm>
            <a:off x="3525187" y="1123837"/>
            <a:ext cx="8229600" cy="4722844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Animation: call </a:t>
            </a:r>
            <a:r>
              <a:rPr lang="en-US" b="1" dirty="0">
                <a:latin typeface="Courier" pitchFamily="2" charset="0"/>
              </a:rPr>
              <a:t>.move()</a:t>
            </a:r>
            <a:r>
              <a:rPr lang="en-US" dirty="0"/>
              <a:t> method &gt;1x</a:t>
            </a:r>
          </a:p>
        </p:txBody>
      </p:sp>
    </p:spTree>
    <p:extLst>
      <p:ext uri="{BB962C8B-B14F-4D97-AF65-F5344CB8AC3E}">
        <p14:creationId xmlns:p14="http://schemas.microsoft.com/office/powerpoint/2010/main" val="1328939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90AC6-BF83-6449-B8B6-739FD187F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0978F-9C7D-8B48-9B4A-6F3B3EE12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Final Project</a:t>
            </a:r>
          </a:p>
          <a:p>
            <a:r>
              <a:rPr lang="en-US" sz="2800" dirty="0"/>
              <a:t>Animation basics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understanding motion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400" b="1" dirty="0">
                <a:latin typeface="Courier" pitchFamily="2" charset="0"/>
                <a:cs typeface="Arial" panose="020B0604020202020204" pitchFamily="34" charset="0"/>
              </a:rPr>
              <a:t>.move()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method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keeping objects on the screen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500952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645"/>
          <a:stretch/>
        </p:blipFill>
        <p:spPr>
          <a:xfrm>
            <a:off x="3540177" y="913716"/>
            <a:ext cx="8229600" cy="502142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Animation: call </a:t>
            </a:r>
            <a:r>
              <a:rPr lang="en-US" b="1" dirty="0">
                <a:latin typeface="Courier" pitchFamily="2" charset="0"/>
              </a:rPr>
              <a:t>.move()</a:t>
            </a:r>
            <a:r>
              <a:rPr lang="en-US" dirty="0"/>
              <a:t> method &gt;1x</a:t>
            </a:r>
          </a:p>
        </p:txBody>
      </p:sp>
    </p:spTree>
    <p:extLst>
      <p:ext uri="{BB962C8B-B14F-4D97-AF65-F5344CB8AC3E}">
        <p14:creationId xmlns:p14="http://schemas.microsoft.com/office/powerpoint/2010/main" val="19578900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07F99-196B-DB4F-9701-33FD4E36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organization of animation </a:t>
            </a:r>
            <a:r>
              <a:rPr lang="en-US" b="1" dirty="0">
                <a:latin typeface="Courier" pitchFamily="2" charset="0"/>
              </a:rPr>
              <a:t>main()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3CBFF-3322-C141-B392-FA49C631A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def main():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1. open the graphics window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2. define/initialize graphic objects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3. start animation loop, stop on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   specific user interaction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	while </a:t>
            </a:r>
            <a:r>
              <a:rPr lang="en-US" dirty="0" err="1">
                <a:latin typeface="Courier" pitchFamily="2" charset="0"/>
              </a:rPr>
              <a:t>win.checkMouse</a:t>
            </a:r>
            <a:r>
              <a:rPr lang="en-US" dirty="0">
                <a:latin typeface="Courier" pitchFamily="2" charset="0"/>
              </a:rPr>
              <a:t>() == None: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	# 4. move/update each object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Loop is over.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5. close the graphic window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7360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A1BA7-078A-4E44-B7B3-88C19963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 animated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program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5077A08-4E02-9B4F-B897-C5EEC084109E}"/>
              </a:ext>
            </a:extLst>
          </p:cNvPr>
          <p:cNvGrpSpPr/>
          <p:nvPr/>
        </p:nvGrpSpPr>
        <p:grpSpPr>
          <a:xfrm>
            <a:off x="5019519" y="1922275"/>
            <a:ext cx="4951562" cy="3802745"/>
            <a:chOff x="2096219" y="2052401"/>
            <a:chExt cx="4951562" cy="380274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DE76979-DF25-784E-AED0-1D0131D529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5849"/>
            <a:stretch/>
          </p:blipFill>
          <p:spPr>
            <a:xfrm>
              <a:off x="2096219" y="2052401"/>
              <a:ext cx="4951562" cy="209759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E557A84-B99C-D644-9385-13ED648F90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8679"/>
            <a:stretch/>
          </p:blipFill>
          <p:spPr>
            <a:xfrm>
              <a:off x="2682815" y="3757553"/>
              <a:ext cx="3778370" cy="20975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22745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86FF1-220F-5E49-B7D9-C98825C42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How do we keep an object from </a:t>
            </a:r>
          </a:p>
          <a:p>
            <a:pPr marL="0" indent="0" algn="ctr">
              <a:buNone/>
            </a:pPr>
            <a:r>
              <a:rPr lang="en-US" sz="2800" b="1" dirty="0"/>
              <a:t>moving off the screen</a:t>
            </a:r>
            <a:r>
              <a:rPr lang="en-US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389243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2352" y="918288"/>
            <a:ext cx="6695230" cy="502142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55167" y="5620916"/>
            <a:ext cx="8229600" cy="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4111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7362" y="769393"/>
            <a:ext cx="6695230" cy="5021422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40177" y="5472022"/>
            <a:ext cx="8229600" cy="31879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D032E85-6F33-06E6-5235-EFDC74FA0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1357453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7383" y="709432"/>
            <a:ext cx="6695229" cy="5021422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10197" y="5412061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E8C6C52-139D-DC3D-5F3A-4933AD082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7175200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7383" y="664463"/>
            <a:ext cx="6695229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10197" y="5367091"/>
            <a:ext cx="8229600" cy="31879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DF6F14E-D0BF-9A20-523F-14DA682FF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7172325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7382" y="769394"/>
            <a:ext cx="6695228" cy="502142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61" y="2438399"/>
            <a:ext cx="2905593" cy="2373443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10197" y="5472022"/>
            <a:ext cx="8229600" cy="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4189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7382" y="799374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10197" y="5502002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F51922B-2108-E3A7-1B42-5CC258B72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64595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90AC6-BF83-6449-B8B6-739FD187F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0978F-9C7D-8B48-9B4A-6F3B3EE12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Please read the final project instructions, if you have any questions, please ask! </a:t>
            </a:r>
          </a:p>
          <a:p>
            <a:r>
              <a:rPr lang="en-US" sz="2800" dirty="0">
                <a:cs typeface="Arial" panose="020B0604020202020204" pitchFamily="34" charset="0"/>
              </a:rPr>
              <a:t>While that happens, if you need help downloading the graphics package, please let me know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890598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7382" y="769393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10197" y="5472021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2A5256A-6336-D357-5E78-0B81C8B9E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5475871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2352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55167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8D8A97C-B948-4598-546A-7DDCEDA7A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3084537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92372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25187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74E3361-2851-2E6C-26B5-02F314A7A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656737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2391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495206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18EA561-D1E2-4607-53AC-B9C7834D0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9944514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2412" y="799373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465227" y="5502001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D2D6011-ED1D-496C-C48E-A76512882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2362720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7362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40177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1D6D850-402C-49B4-2532-848705CF8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2115832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2411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465226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D20C600-F366-A6C2-EC7F-C6D33E5D8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601861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2392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495207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18DDB7E-5BFA-A90B-B96B-570CDB0F6000}"/>
              </a:ext>
            </a:extLst>
          </p:cNvPr>
          <p:cNvSpPr txBox="1">
            <a:spLocks/>
          </p:cNvSpPr>
          <p:nvPr/>
        </p:nvSpPr>
        <p:spPr>
          <a:xfrm>
            <a:off x="182381" y="2438399"/>
            <a:ext cx="3100466" cy="22235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Every </a:t>
            </a:r>
            <a:r>
              <a:rPr lang="en-US" b="1">
                <a:latin typeface="Courier" pitchFamily="2" charset="0"/>
              </a:rPr>
              <a:t>graphics</a:t>
            </a:r>
            <a:r>
              <a:rPr lang="en-US"/>
              <a:t> element is an </a:t>
            </a:r>
            <a:r>
              <a:rPr lang="en-US" b="1">
                <a:latin typeface="Courier" pitchFamily="2" charset="0"/>
              </a:rPr>
              <a:t>Object</a:t>
            </a:r>
            <a:r>
              <a:rPr lang="en-US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0544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(again)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86FF1-220F-5E49-B7D9-C98825C42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dirty="0"/>
              <a:t>Using this, how do we keep an object from </a:t>
            </a:r>
          </a:p>
          <a:p>
            <a:pPr marL="0" indent="0" algn="ctr">
              <a:buNone/>
            </a:pPr>
            <a:r>
              <a:rPr lang="en-US" sz="2400" b="1" dirty="0"/>
              <a:t>moving off the screen</a:t>
            </a:r>
            <a:r>
              <a:rPr lang="en-US" sz="2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091538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A1BA7-078A-4E44-B7B3-88C19963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15 minute activity: bouncing ball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074501-159B-E9B2-3F97-94A1E1F213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120640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2400" dirty="0"/>
          </a:p>
          <a:p>
            <a:pPr marL="457200" indent="-457200" algn="ctr">
              <a:buFont typeface="+mj-lt"/>
              <a:buAutoNum type="arabicPeriod"/>
            </a:pPr>
            <a:r>
              <a:rPr lang="en-US" sz="2400" dirty="0"/>
              <a:t>Modify </a:t>
            </a:r>
            <a:r>
              <a:rPr lang="en-US" sz="2400" dirty="0" err="1"/>
              <a:t>ball.py</a:t>
            </a:r>
            <a:r>
              <a:rPr lang="en-US" sz="2400" dirty="0"/>
              <a:t> so that the ball bounces around the screen</a:t>
            </a:r>
          </a:p>
          <a:p>
            <a:pPr marL="457200" indent="-457200" algn="ctr">
              <a:buFont typeface="+mj-lt"/>
              <a:buAutoNum type="arabicPeriod"/>
            </a:pPr>
            <a:r>
              <a:rPr lang="en-US" sz="2400" dirty="0"/>
              <a:t>Modify your fist from last class so that it swims back and forth across </a:t>
            </a:r>
            <a:r>
              <a:rPr lang="en-US" sz="2400"/>
              <a:t>the screen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77513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3560" y="1772566"/>
            <a:ext cx="5717096" cy="4212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itchFamily="2" charset="2"/>
              <a:buChar char="ü"/>
            </a:pPr>
            <a:r>
              <a:rPr lang="en-US" dirty="0"/>
              <a:t>Draw stuff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“graphical primitives”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8373257" y="2784349"/>
            <a:ext cx="1369629" cy="1833265"/>
            <a:chOff x="5410200" y="3429000"/>
            <a:chExt cx="1369629" cy="1833265"/>
          </a:xfrm>
        </p:grpSpPr>
        <p:grpSp>
          <p:nvGrpSpPr>
            <p:cNvPr id="21" name="Group 20"/>
            <p:cNvGrpSpPr/>
            <p:nvPr/>
          </p:nvGrpSpPr>
          <p:grpSpPr>
            <a:xfrm>
              <a:off x="5867400" y="4343400"/>
              <a:ext cx="912429" cy="918865"/>
              <a:chOff x="6324600" y="4648200"/>
              <a:chExt cx="912429" cy="918865"/>
            </a:xfrm>
          </p:grpSpPr>
          <p:cxnSp>
            <p:nvCxnSpPr>
              <p:cNvPr id="15" name="Straight Arrow Connector 14"/>
              <p:cNvCxnSpPr/>
              <p:nvPr/>
            </p:nvCxnSpPr>
            <p:spPr>
              <a:xfrm flipH="1" flipV="1">
                <a:off x="6477000" y="4648200"/>
                <a:ext cx="228600" cy="533400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TextBox 15"/>
              <p:cNvSpPr txBox="1"/>
              <p:nvPr/>
            </p:nvSpPr>
            <p:spPr>
              <a:xfrm>
                <a:off x="6324600" y="5105400"/>
                <a:ext cx="91242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Areas</a:t>
                </a:r>
              </a:p>
            </p:txBody>
          </p:sp>
        </p:grpSp>
        <p:sp>
          <p:nvSpPr>
            <p:cNvPr id="23" name="Rectangle 22"/>
            <p:cNvSpPr/>
            <p:nvPr/>
          </p:nvSpPr>
          <p:spPr>
            <a:xfrm>
              <a:off x="5410200" y="3429000"/>
              <a:ext cx="1143000" cy="762000"/>
            </a:xfrm>
            <a:prstGeom prst="rect">
              <a:avLst/>
            </a:prstGeom>
            <a:solidFill>
              <a:srgbClr val="7F80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696857" y="2022348"/>
            <a:ext cx="1315127" cy="1600200"/>
            <a:chOff x="3733800" y="2667000"/>
            <a:chExt cx="1315127" cy="1600200"/>
          </a:xfrm>
        </p:grpSpPr>
        <p:grpSp>
          <p:nvGrpSpPr>
            <p:cNvPr id="20" name="Group 19"/>
            <p:cNvGrpSpPr/>
            <p:nvPr/>
          </p:nvGrpSpPr>
          <p:grpSpPr>
            <a:xfrm>
              <a:off x="4191000" y="2667000"/>
              <a:ext cx="857927" cy="990600"/>
              <a:chOff x="4032556" y="2743200"/>
              <a:chExt cx="857927" cy="990600"/>
            </a:xfrm>
          </p:grpSpPr>
          <p:cxnSp>
            <p:nvCxnSpPr>
              <p:cNvPr id="13" name="Straight Arrow Connector 12"/>
              <p:cNvCxnSpPr/>
              <p:nvPr/>
            </p:nvCxnSpPr>
            <p:spPr>
              <a:xfrm flipH="1">
                <a:off x="4191000" y="3200400"/>
                <a:ext cx="304800" cy="533400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/>
              <p:cNvSpPr txBox="1"/>
              <p:nvPr/>
            </p:nvSpPr>
            <p:spPr>
              <a:xfrm>
                <a:off x="4032556" y="2743200"/>
                <a:ext cx="85792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Lines</a:t>
                </a:r>
              </a:p>
            </p:txBody>
          </p:sp>
        </p:grpSp>
        <p:cxnSp>
          <p:nvCxnSpPr>
            <p:cNvPr id="25" name="Straight Connector 24"/>
            <p:cNvCxnSpPr/>
            <p:nvPr/>
          </p:nvCxnSpPr>
          <p:spPr>
            <a:xfrm>
              <a:off x="3733800" y="3352800"/>
              <a:ext cx="990600" cy="914400"/>
            </a:xfrm>
            <a:prstGeom prst="line">
              <a:avLst/>
            </a:prstGeom>
            <a:ln w="76200" cap="rnd" cmpd="sng">
              <a:solidFill>
                <a:srgbClr val="7F8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>
            <a:off x="5325257" y="3317749"/>
            <a:ext cx="976549" cy="1376065"/>
            <a:chOff x="2362200" y="3962400"/>
            <a:chExt cx="976549" cy="1376065"/>
          </a:xfrm>
        </p:grpSpPr>
        <p:grpSp>
          <p:nvGrpSpPr>
            <p:cNvPr id="19" name="Group 18"/>
            <p:cNvGrpSpPr/>
            <p:nvPr/>
          </p:nvGrpSpPr>
          <p:grpSpPr>
            <a:xfrm>
              <a:off x="2362200" y="4267200"/>
              <a:ext cx="976549" cy="1071265"/>
              <a:chOff x="1066800" y="3886200"/>
              <a:chExt cx="976549" cy="1071265"/>
            </a:xfrm>
          </p:grpSpPr>
          <p:cxnSp>
            <p:nvCxnSpPr>
              <p:cNvPr id="9" name="Straight Arrow Connector 8"/>
              <p:cNvCxnSpPr/>
              <p:nvPr/>
            </p:nvCxnSpPr>
            <p:spPr>
              <a:xfrm flipV="1">
                <a:off x="1524000" y="3886200"/>
                <a:ext cx="76200" cy="685800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/>
              <p:cNvSpPr txBox="1"/>
              <p:nvPr/>
            </p:nvSpPr>
            <p:spPr>
              <a:xfrm>
                <a:off x="1066800" y="4495800"/>
                <a:ext cx="976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Points</a:t>
                </a:r>
              </a:p>
            </p:txBody>
          </p:sp>
        </p:grpSp>
        <p:sp>
          <p:nvSpPr>
            <p:cNvPr id="27" name="Oval 26"/>
            <p:cNvSpPr/>
            <p:nvPr/>
          </p:nvSpPr>
          <p:spPr>
            <a:xfrm>
              <a:off x="2819400" y="3962400"/>
              <a:ext cx="228600" cy="228600"/>
            </a:xfrm>
            <a:prstGeom prst="ellipse">
              <a:avLst/>
            </a:prstGeom>
            <a:solidFill>
              <a:srgbClr val="7F80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6168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8531" y="1772566"/>
            <a:ext cx="5717096" cy="4212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itchFamily="2" charset="2"/>
              <a:buChar char="ü"/>
            </a:pPr>
            <a:r>
              <a:rPr lang="en-US" dirty="0"/>
              <a:t>Draw stuff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using the </a:t>
            </a:r>
            <a:r>
              <a:rPr lang="en-US" sz="2800" b="1" dirty="0">
                <a:latin typeface="Courier" pitchFamily="2" charset="0"/>
              </a:rPr>
              <a:t>graphics</a:t>
            </a:r>
            <a:r>
              <a:rPr lang="en-US" sz="2800" dirty="0"/>
              <a:t> module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4D7C0D-D2ED-F646-B37E-82394A4857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505"/>
          <a:stretch/>
        </p:blipFill>
        <p:spPr>
          <a:xfrm>
            <a:off x="6222282" y="2453111"/>
            <a:ext cx="2925288" cy="187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260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D26E61-0001-564A-906B-EB402429C5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505"/>
          <a:stretch/>
        </p:blipFill>
        <p:spPr>
          <a:xfrm>
            <a:off x="6701967" y="2408215"/>
            <a:ext cx="2925288" cy="18706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Make it move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79834B-3331-1B46-BC7C-7BDE16D66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8216" y="1727670"/>
            <a:ext cx="5717096" cy="421218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787D0E2-31C8-7C4F-B439-20C8F528BA01}"/>
              </a:ext>
            </a:extLst>
          </p:cNvPr>
          <p:cNvSpPr/>
          <p:nvPr/>
        </p:nvSpPr>
        <p:spPr>
          <a:xfrm>
            <a:off x="3487713" y="1727671"/>
            <a:ext cx="1959429" cy="3050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778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ac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9481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359554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70157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747426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9560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1219715226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{44CAA6D2-73C3-084C-8F3A-B537DB3AE7AC}tf10001124</Template>
  <TotalTime>769</TotalTime>
  <Words>443</Words>
  <Application>Microsoft Macintosh PowerPoint</Application>
  <PresentationFormat>Widescreen</PresentationFormat>
  <Paragraphs>85</Paragraphs>
  <Slides>39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Arial</vt:lpstr>
      <vt:lpstr>Calibri</vt:lpstr>
      <vt:lpstr>Corbel</vt:lpstr>
      <vt:lpstr>Courier</vt:lpstr>
      <vt:lpstr>Wingdings</vt:lpstr>
      <vt:lpstr>Wingdings 2</vt:lpstr>
      <vt:lpstr>Frame</vt:lpstr>
      <vt:lpstr>Intro to Coding with Python– Animation</vt:lpstr>
      <vt:lpstr>Plan for Today</vt:lpstr>
      <vt:lpstr>Final Project</vt:lpstr>
      <vt:lpstr>Draw stuff</vt:lpstr>
      <vt:lpstr>Draw stuff</vt:lpstr>
      <vt:lpstr>2. Make it move</vt:lpstr>
      <vt:lpstr>Animation basics</vt:lpstr>
      <vt:lpstr>Animation basics</vt:lpstr>
      <vt:lpstr>Animation basics</vt:lpstr>
      <vt:lpstr>Animation basics</vt:lpstr>
      <vt:lpstr>Animation basics</vt:lpstr>
      <vt:lpstr>Animation basics</vt:lpstr>
      <vt:lpstr>Discussion</vt:lpstr>
      <vt:lpstr>Understanding motion</vt:lpstr>
      <vt:lpstr>Understanding motion</vt:lpstr>
      <vt:lpstr>Understanding motion</vt:lpstr>
      <vt:lpstr>The .move() method</vt:lpstr>
      <vt:lpstr>The .move() method</vt:lpstr>
      <vt:lpstr>Animation: call .move() method &gt;1x</vt:lpstr>
      <vt:lpstr>Animation: call .move() method &gt;1x</vt:lpstr>
      <vt:lpstr>Basic organization of animation main()</vt:lpstr>
      <vt:lpstr>Our first animated graphics program </vt:lpstr>
      <vt:lpstr>Discussion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PowerPoint Presentation</vt:lpstr>
      <vt:lpstr>Discussion (again)</vt:lpstr>
      <vt:lpstr>15 minute activity: bouncing ball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Mosca, Ab E.</cp:lastModifiedBy>
  <cp:revision>41</cp:revision>
  <dcterms:created xsi:type="dcterms:W3CDTF">2023-08-03T18:49:17Z</dcterms:created>
  <dcterms:modified xsi:type="dcterms:W3CDTF">2024-03-28T21:38:43Z</dcterms:modified>
</cp:coreProperties>
</file>

<file path=docProps/thumbnail.jpeg>
</file>